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6"/>
  </p:notesMasterIdLst>
  <p:handoutMasterIdLst>
    <p:handoutMasterId r:id="rId17"/>
  </p:handoutMasterIdLst>
  <p:sldIdLst>
    <p:sldId id="256" r:id="rId2"/>
    <p:sldId id="264" r:id="rId3"/>
    <p:sldId id="291" r:id="rId4"/>
    <p:sldId id="261" r:id="rId5"/>
    <p:sldId id="265" r:id="rId6"/>
    <p:sldId id="281" r:id="rId7"/>
    <p:sldId id="292" r:id="rId8"/>
    <p:sldId id="282" r:id="rId9"/>
    <p:sldId id="284" r:id="rId10"/>
    <p:sldId id="285" r:id="rId11"/>
    <p:sldId id="293" r:id="rId12"/>
    <p:sldId id="294" r:id="rId13"/>
    <p:sldId id="295" r:id="rId14"/>
    <p:sldId id="260" r:id="rId15"/>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F8CCC8-8B5A-4A3F-A773-80EB26ED866A}">
          <p14:sldIdLst>
            <p14:sldId id="256"/>
            <p14:sldId id="264"/>
            <p14:sldId id="291"/>
            <p14:sldId id="261"/>
            <p14:sldId id="265"/>
            <p14:sldId id="281"/>
            <p14:sldId id="292"/>
            <p14:sldId id="282"/>
            <p14:sldId id="284"/>
            <p14:sldId id="285"/>
            <p14:sldId id="293"/>
            <p14:sldId id="294"/>
            <p14:sldId id="295"/>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14B"/>
    <a:srgbClr val="BC8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2819C-7FF6-45F5-9CA0-432C2429DFDA}" v="5" dt="2022-05-06T09:29:29.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707" autoAdjust="0"/>
  </p:normalViewPr>
  <p:slideViewPr>
    <p:cSldViewPr snapToGrid="0">
      <p:cViewPr varScale="1">
        <p:scale>
          <a:sx n="63" d="100"/>
          <a:sy n="63" d="100"/>
        </p:scale>
        <p:origin x="72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E7F006-A74C-4F36-9DBF-356A6B455463}" type="datetimeFigureOut">
              <a:rPr lang="en-GB" smtClean="0"/>
              <a:t>16/01/2026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FBE794-5870-432A-9EE1-0FAEC4CB7AB4}" type="slidenum">
              <a:rPr lang="en-GB" smtClean="0"/>
              <a:t>‹#›</a:t>
            </a:fld>
            <a:endParaRPr lang="en-GB"/>
          </a:p>
        </p:txBody>
      </p:sp>
    </p:spTree>
    <p:extLst>
      <p:ext uri="{BB962C8B-B14F-4D97-AF65-F5344CB8AC3E}">
        <p14:creationId xmlns:p14="http://schemas.microsoft.com/office/powerpoint/2010/main" val="4207107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5FCC7-BDAB-410B-8E89-F6263C7667CB}" type="datetimeFigureOut">
              <a:rPr lang="ro-RO" smtClean="0"/>
              <a:t>16.01.2026</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6273-1022-401F-89E2-FE1427E8090C}" type="slidenum">
              <a:rPr lang="ro-RO" smtClean="0"/>
              <a:t>‹#›</a:t>
            </a:fld>
            <a:endParaRPr lang="ro-RO"/>
          </a:p>
        </p:txBody>
      </p:sp>
    </p:spTree>
    <p:extLst>
      <p:ext uri="{BB962C8B-B14F-4D97-AF65-F5344CB8AC3E}">
        <p14:creationId xmlns:p14="http://schemas.microsoft.com/office/powerpoint/2010/main" val="241389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ibsb.ro/" TargetMode="Externa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ibsb.ro/"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ctrTitle" hasCustomPrompt="1"/>
          </p:nvPr>
        </p:nvSpPr>
        <p:spPr>
          <a:xfrm>
            <a:off x="1524000" y="2346729"/>
            <a:ext cx="9144000" cy="2387600"/>
          </a:xfrm>
        </p:spPr>
        <p:txBody>
          <a:bodyPr anchor="b"/>
          <a:lstStyle>
            <a:lvl1pPr algn="l">
              <a:defRPr sz="6000"/>
            </a:lvl1pPr>
          </a:lstStyle>
          <a:p>
            <a:r>
              <a:rPr lang="en-US" sz="6600" b="1" dirty="0">
                <a:solidFill>
                  <a:srgbClr val="12214B"/>
                </a:solidFill>
                <a:latin typeface="Roboto" pitchFamily="2" charset="0"/>
                <a:ea typeface="Roboto" pitchFamily="2" charset="0"/>
              </a:rPr>
              <a:t>Presentation title here</a:t>
            </a:r>
          </a:p>
        </p:txBody>
      </p:sp>
      <p:sp>
        <p:nvSpPr>
          <p:cNvPr id="3" name="Subtitle 2"/>
          <p:cNvSpPr>
            <a:spLocks noGrp="1"/>
          </p:cNvSpPr>
          <p:nvPr>
            <p:ph type="subTitle" idx="1" hasCustomPrompt="1"/>
          </p:nvPr>
        </p:nvSpPr>
        <p:spPr>
          <a:xfrm>
            <a:off x="1524000" y="4881966"/>
            <a:ext cx="9144000" cy="37583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000" b="1" dirty="0">
                <a:solidFill>
                  <a:srgbClr val="BC8F40"/>
                </a:solidFill>
                <a:latin typeface="Roboto" pitchFamily="2" charset="0"/>
                <a:ea typeface="Roboto" pitchFamily="2" charset="0"/>
              </a:rPr>
              <a:t>November 2020</a:t>
            </a:r>
            <a:endParaRPr lang="ro-RO" sz="2000" b="1" dirty="0">
              <a:solidFill>
                <a:srgbClr val="BC8F40"/>
              </a:solidFill>
              <a:latin typeface="Roboto" pitchFamily="2" charset="0"/>
              <a:ea typeface="Roboto" pitchFamily="2" charset="0"/>
            </a:endParaRPr>
          </a:p>
        </p:txBody>
      </p:sp>
      <p:pic>
        <p:nvPicPr>
          <p:cNvPr id="10" name="Picture 9"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6206" t="81498"/>
          <a:stretch/>
        </p:blipFill>
        <p:spPr>
          <a:xfrm>
            <a:off x="2679388" y="1082584"/>
            <a:ext cx="6833223" cy="1654140"/>
          </a:xfrm>
          <a:prstGeom prst="rect">
            <a:avLst/>
          </a:prstGeom>
        </p:spPr>
      </p:pic>
    </p:spTree>
    <p:extLst>
      <p:ext uri="{BB962C8B-B14F-4D97-AF65-F5344CB8AC3E}">
        <p14:creationId xmlns:p14="http://schemas.microsoft.com/office/powerpoint/2010/main" val="261430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title" hasCustomPrompt="1"/>
          </p:nvPr>
        </p:nvSpPr>
        <p:spPr/>
        <p:txBody>
          <a:bodyPr/>
          <a:lstStyle>
            <a:lvl1pPr>
              <a:defRPr sz="4400"/>
            </a:lvl1pPr>
          </a:lstStyle>
          <a:p>
            <a:r>
              <a:rPr lang="en-US" sz="3200" b="1" dirty="0">
                <a:solidFill>
                  <a:srgbClr val="BC8F40"/>
                </a:solidFill>
                <a:latin typeface="Roboto" pitchFamily="2" charset="0"/>
                <a:ea typeface="Roboto" pitchFamily="2" charset="0"/>
              </a:rPr>
              <a:t>Slide title here</a:t>
            </a:r>
            <a:endParaRPr lang="ro-RO" sz="3200" b="1" dirty="0">
              <a:solidFill>
                <a:srgbClr val="BC8F40"/>
              </a:solidFill>
              <a:latin typeface="Roboto" pitchFamily="2" charset="0"/>
              <a:ea typeface="Roboto" pitchFamily="2" charset="0"/>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5915" t="81498" b="-2668"/>
          <a:stretch/>
        </p:blipFill>
        <p:spPr>
          <a:xfrm>
            <a:off x="9024730" y="377640"/>
            <a:ext cx="2778564" cy="766947"/>
          </a:xfrm>
          <a:prstGeom prst="rect">
            <a:avLst/>
          </a:prstGeom>
        </p:spPr>
      </p:pic>
      <p:pic>
        <p:nvPicPr>
          <p:cNvPr id="9" name="Picture 8">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178242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sz="6600" b="1" dirty="0">
                <a:solidFill>
                  <a:srgbClr val="12214B"/>
                </a:solidFill>
                <a:latin typeface="Roboto" pitchFamily="2" charset="0"/>
                <a:ea typeface="Roboto" pitchFamily="2" charset="0"/>
              </a:rPr>
              <a:t>Presentation title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sz="2000" b="1" dirty="0">
                <a:solidFill>
                  <a:srgbClr val="BC8F40"/>
                </a:solidFill>
                <a:latin typeface="Roboto" pitchFamily="2" charset="0"/>
                <a:ea typeface="Roboto" pitchFamily="2" charset="0"/>
              </a:rPr>
              <a:t>November 2020</a:t>
            </a:r>
            <a:endParaRPr lang="ro-RO" sz="2000" b="1" dirty="0">
              <a:solidFill>
                <a:srgbClr val="BC8F40"/>
              </a:solidFill>
              <a:latin typeface="Roboto" pitchFamily="2" charset="0"/>
              <a:ea typeface="Roboto" pitchFamily="2"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6216" t="81497" b="-2075"/>
          <a:stretch/>
        </p:blipFill>
        <p:spPr>
          <a:xfrm>
            <a:off x="9034670" y="377641"/>
            <a:ext cx="2768624" cy="745481"/>
          </a:xfrm>
          <a:prstGeom prst="rect">
            <a:avLst/>
          </a:prstGeom>
        </p:spPr>
      </p:pic>
      <p:pic>
        <p:nvPicPr>
          <p:cNvPr id="9" name="Picture 8">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322777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title" hasCustomPrompt="1"/>
          </p:nvPr>
        </p:nvSpPr>
        <p:spPr/>
        <p:txBody>
          <a:bodyPr/>
          <a:lstStyle>
            <a:lvl1pPr>
              <a:defRPr sz="4400"/>
            </a:lvl1pPr>
          </a:lstStyle>
          <a:p>
            <a:r>
              <a:rPr lang="en-US" sz="3200" b="1" dirty="0">
                <a:solidFill>
                  <a:srgbClr val="BC8F40"/>
                </a:solidFill>
                <a:latin typeface="Roboto" pitchFamily="2" charset="0"/>
                <a:ea typeface="Roboto" pitchFamily="2" charset="0"/>
              </a:rPr>
              <a:t>Slide title here</a:t>
            </a:r>
            <a:endParaRPr lang="ro-RO" sz="3200" b="1" dirty="0">
              <a:solidFill>
                <a:srgbClr val="BC8F40"/>
              </a:solidFill>
              <a:latin typeface="Roboto" pitchFamily="2" charset="0"/>
              <a:ea typeface="Roboto" pitchFamily="2" charset="0"/>
            </a:endParaRP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9" name="Picture 8"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5915" t="81498" b="-1253"/>
          <a:stretch/>
        </p:blipFill>
        <p:spPr>
          <a:xfrm>
            <a:off x="9024730" y="377640"/>
            <a:ext cx="2778564" cy="715663"/>
          </a:xfrm>
          <a:prstGeom prst="rect">
            <a:avLst/>
          </a:prstGeom>
        </p:spPr>
      </p:pic>
      <p:pic>
        <p:nvPicPr>
          <p:cNvPr id="10" name="Picture 9">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79616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title" hasCustomPrompt="1"/>
          </p:nvPr>
        </p:nvSpPr>
        <p:spPr>
          <a:xfrm>
            <a:off x="839788" y="365125"/>
            <a:ext cx="10515600" cy="1325563"/>
          </a:xfrm>
        </p:spPr>
        <p:txBody>
          <a:bodyPr/>
          <a:lstStyle>
            <a:lvl1pPr>
              <a:defRPr sz="4400"/>
            </a:lvl1pPr>
          </a:lstStyle>
          <a:p>
            <a:r>
              <a:rPr lang="en-US" sz="3200" b="1" dirty="0">
                <a:solidFill>
                  <a:srgbClr val="BC8F40"/>
                </a:solidFill>
                <a:latin typeface="Roboto" pitchFamily="2" charset="0"/>
                <a:ea typeface="Roboto" pitchFamily="2" charset="0"/>
              </a:rPr>
              <a:t>Slide title here</a:t>
            </a:r>
            <a:endParaRPr lang="ro-RO" sz="3200" b="1" dirty="0">
              <a:solidFill>
                <a:srgbClr val="BC8F40"/>
              </a:solidFill>
              <a:latin typeface="Roboto" pitchFamily="2" charset="0"/>
              <a:ea typeface="Roboto" pitchFamily="2" charset="0"/>
            </a:endParaRP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pic>
        <p:nvPicPr>
          <p:cNvPr id="11" name="Picture 10"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5915" t="81498" b="-160"/>
          <a:stretch/>
        </p:blipFill>
        <p:spPr>
          <a:xfrm>
            <a:off x="9024730" y="377641"/>
            <a:ext cx="2778564" cy="676080"/>
          </a:xfrm>
          <a:prstGeom prst="rect">
            <a:avLst/>
          </a:prstGeom>
        </p:spPr>
      </p:pic>
      <p:pic>
        <p:nvPicPr>
          <p:cNvPr id="12" name="Picture 11">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266306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title" hasCustomPrompt="1"/>
          </p:nvPr>
        </p:nvSpPr>
        <p:spPr/>
        <p:txBody>
          <a:bodyPr/>
          <a:lstStyle>
            <a:lvl1pPr>
              <a:defRPr sz="4400"/>
            </a:lvl1pPr>
          </a:lstStyle>
          <a:p>
            <a:r>
              <a:rPr lang="en-US" sz="3200" b="1" dirty="0">
                <a:solidFill>
                  <a:srgbClr val="BC8F40"/>
                </a:solidFill>
                <a:latin typeface="Roboto" pitchFamily="2" charset="0"/>
                <a:ea typeface="Roboto" pitchFamily="2" charset="0"/>
              </a:rPr>
              <a:t>Slide title here</a:t>
            </a:r>
            <a:endParaRPr lang="ro-RO" sz="3200" b="1" dirty="0">
              <a:solidFill>
                <a:srgbClr val="BC8F40"/>
              </a:solidFill>
              <a:latin typeface="Roboto" pitchFamily="2" charset="0"/>
              <a:ea typeface="Roboto" pitchFamily="2"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pic>
        <p:nvPicPr>
          <p:cNvPr id="7" name="Picture 6"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5915" t="81498" b="-5094"/>
          <a:stretch/>
        </p:blipFill>
        <p:spPr>
          <a:xfrm>
            <a:off x="9024730" y="377640"/>
            <a:ext cx="2778564" cy="854811"/>
          </a:xfrm>
          <a:prstGeom prst="rect">
            <a:avLst/>
          </a:prstGeom>
        </p:spPr>
      </p:pic>
      <p:pic>
        <p:nvPicPr>
          <p:cNvPr id="8" name="Picture 7">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169520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pic>
        <p:nvPicPr>
          <p:cNvPr id="6" name="Picture 5"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6216" t="81498" b="-216"/>
          <a:stretch/>
        </p:blipFill>
        <p:spPr>
          <a:xfrm>
            <a:off x="9034670" y="377641"/>
            <a:ext cx="2768624" cy="678104"/>
          </a:xfrm>
          <a:prstGeom prst="rect">
            <a:avLst/>
          </a:prstGeom>
        </p:spPr>
      </p:pic>
      <p:pic>
        <p:nvPicPr>
          <p:cNvPr id="7" name="Picture 6">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158072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sz="3200" b="1" dirty="0">
                <a:solidFill>
                  <a:srgbClr val="BC8F40"/>
                </a:solidFill>
                <a:latin typeface="Roboto" pitchFamily="2" charset="0"/>
                <a:ea typeface="Roboto" pitchFamily="2" charset="0"/>
              </a:rPr>
              <a:t>Slide title here</a:t>
            </a:r>
            <a:endParaRPr lang="ro-RO" sz="3200" b="1" dirty="0">
              <a:solidFill>
                <a:srgbClr val="BC8F40"/>
              </a:solidFill>
              <a:latin typeface="Roboto" pitchFamily="2" charset="0"/>
              <a:ea typeface="Roboto" pitchFamily="2" charset="0"/>
            </a:endParaRPr>
          </a:p>
        </p:txBody>
      </p:sp>
      <p:sp>
        <p:nvSpPr>
          <p:cNvPr id="3" name="Content Placeholder 2"/>
          <p:cNvSpPr>
            <a:spLocks noGrp="1"/>
          </p:cNvSpPr>
          <p:nvPr>
            <p:ph idx="1"/>
          </p:nvPr>
        </p:nvSpPr>
        <p:spPr>
          <a:xfrm>
            <a:off x="5183188" y="1265278"/>
            <a:ext cx="6172200" cy="4595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7CFF408-6FEB-43E1-9713-33A295C6D675}" type="slidenum">
              <a:rPr lang="en-GB" smtClean="0"/>
              <a:t>‹#›</a:t>
            </a:fld>
            <a:endParaRPr lang="en-GB"/>
          </a:p>
        </p:txBody>
      </p:sp>
      <p:pic>
        <p:nvPicPr>
          <p:cNvPr id="9" name="Picture 8"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6985" t="81498" b="-3360"/>
          <a:stretch/>
        </p:blipFill>
        <p:spPr>
          <a:xfrm>
            <a:off x="9060094" y="377640"/>
            <a:ext cx="2743200" cy="792007"/>
          </a:xfrm>
          <a:prstGeom prst="rect">
            <a:avLst/>
          </a:prstGeom>
        </p:spPr>
      </p:pic>
      <p:pic>
        <p:nvPicPr>
          <p:cNvPr id="10" name="Picture 9">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86263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75412AC2-A1C3-49D7-8558-93B9EE8B3A36}"/>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0" y="-41981"/>
            <a:ext cx="6554914" cy="6899981"/>
          </a:xfrm>
          <a:prstGeom prst="rect">
            <a:avLst/>
          </a:prstGeom>
        </p:spPr>
      </p:pic>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sz="3200" b="1" dirty="0">
                <a:solidFill>
                  <a:srgbClr val="BC8F40"/>
                </a:solidFill>
                <a:latin typeface="Roboto" pitchFamily="2" charset="0"/>
                <a:ea typeface="Roboto" pitchFamily="2" charset="0"/>
              </a:rPr>
              <a:t>Slide title here</a:t>
            </a:r>
            <a:endParaRPr lang="ro-RO" sz="3200" b="1" dirty="0">
              <a:solidFill>
                <a:srgbClr val="BC8F40"/>
              </a:solidFill>
              <a:latin typeface="Roboto" pitchFamily="2" charset="0"/>
              <a:ea typeface="Roboto" pitchFamily="2" charset="0"/>
            </a:endParaRPr>
          </a:p>
        </p:txBody>
      </p:sp>
      <p:sp>
        <p:nvSpPr>
          <p:cNvPr id="3" name="Picture Placeholder 2"/>
          <p:cNvSpPr>
            <a:spLocks noGrp="1"/>
          </p:cNvSpPr>
          <p:nvPr>
            <p:ph type="pic" idx="1"/>
          </p:nvPr>
        </p:nvSpPr>
        <p:spPr>
          <a:xfrm>
            <a:off x="5183188" y="1265278"/>
            <a:ext cx="6172200" cy="45957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9" name="Picture 8" descr="Text&#10;&#10;Description automatically generated">
            <a:hlinkClick r:id="rId4"/>
            <a:extLst>
              <a:ext uri="{FF2B5EF4-FFF2-40B4-BE49-F238E27FC236}">
                <a16:creationId xmlns:a16="http://schemas.microsoft.com/office/drawing/2014/main" id="{6B6CFD88-02C6-4E9D-B281-3DF9BC0A65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5915" t="81498" b="-1527"/>
          <a:stretch/>
        </p:blipFill>
        <p:spPr>
          <a:xfrm>
            <a:off x="9024730" y="377641"/>
            <a:ext cx="2778564" cy="725602"/>
          </a:xfrm>
          <a:prstGeom prst="rect">
            <a:avLst/>
          </a:prstGeom>
        </p:spPr>
      </p:pic>
      <p:pic>
        <p:nvPicPr>
          <p:cNvPr id="10" name="Picture 9">
            <a:extLst>
              <a:ext uri="{FF2B5EF4-FFF2-40B4-BE49-F238E27FC236}">
                <a16:creationId xmlns:a16="http://schemas.microsoft.com/office/drawing/2014/main" id="{983393AF-02D6-40F6-904C-BB5989EE0C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52733" y="6139001"/>
            <a:ext cx="9486534" cy="678104"/>
          </a:xfrm>
          <a:prstGeom prst="rect">
            <a:avLst/>
          </a:prstGeom>
        </p:spPr>
      </p:pic>
    </p:spTree>
    <p:extLst>
      <p:ext uri="{BB962C8B-B14F-4D97-AF65-F5344CB8AC3E}">
        <p14:creationId xmlns:p14="http://schemas.microsoft.com/office/powerpoint/2010/main" val="321398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z="3200" b="1" dirty="0">
                <a:solidFill>
                  <a:srgbClr val="BC8F40"/>
                </a:solidFill>
                <a:latin typeface="Roboto" pitchFamily="2" charset="0"/>
                <a:ea typeface="Roboto" pitchFamily="2" charset="0"/>
              </a:rPr>
              <a:t>Slide title here</a:t>
            </a:r>
            <a:endParaRPr lang="ro-RO" sz="3200" b="1" dirty="0">
              <a:solidFill>
                <a:srgbClr val="BC8F40"/>
              </a:solidFill>
              <a:latin typeface="Roboto" pitchFamily="2" charset="0"/>
              <a:ea typeface="Roboto" pitchFamily="2" charset="0"/>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15925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rgbClr val="12214B"/>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rgbClr val="12214B"/>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rgbClr val="12214B"/>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rgbClr val="12214B"/>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200" kern="1200" dirty="0">
          <a:solidFill>
            <a:srgbClr val="12214B"/>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Thriving as a Parent: Overcoming Guilt and Embracing Growth</a:t>
            </a:r>
            <a:endParaRPr lang="en-GB" sz="3600" b="1" dirty="0">
              <a:solidFill>
                <a:srgbClr val="002060"/>
              </a:solidFill>
              <a:latin typeface="Arial" panose="020B0604020202020204" pitchFamily="34" charset="0"/>
              <a:ea typeface="Roboto" pitchFamily="2" charset="0"/>
              <a:cs typeface="Arial" panose="020B0604020202020204" pitchFamily="34" charset="0"/>
            </a:endParaRPr>
          </a:p>
        </p:txBody>
      </p:sp>
      <p:sp>
        <p:nvSpPr>
          <p:cNvPr id="3" name="Subtitle 2"/>
          <p:cNvSpPr>
            <a:spLocks noGrp="1"/>
          </p:cNvSpPr>
          <p:nvPr>
            <p:ph type="subTitle" idx="1"/>
          </p:nvPr>
        </p:nvSpPr>
        <p:spPr/>
        <p:txBody>
          <a:bodyPr>
            <a:normAutofit fontScale="92500" lnSpcReduction="10000"/>
          </a:bodyPr>
          <a:lstStyle/>
          <a:p>
            <a:r>
              <a:rPr lang="en-GB" dirty="0"/>
              <a:t>Delia Ciobanu – Primary School Psychologist </a:t>
            </a:r>
          </a:p>
        </p:txBody>
      </p:sp>
      <p:sp>
        <p:nvSpPr>
          <p:cNvPr id="4" name="Rectangle 3">
            <a:extLst>
              <a:ext uri="{FF2B5EF4-FFF2-40B4-BE49-F238E27FC236}">
                <a16:creationId xmlns:a16="http://schemas.microsoft.com/office/drawing/2014/main" id="{CBD54318-81F2-48C9-BDB1-97919D0986E9}"/>
              </a:ext>
            </a:extLst>
          </p:cNvPr>
          <p:cNvSpPr/>
          <p:nvPr/>
        </p:nvSpPr>
        <p:spPr>
          <a:xfrm>
            <a:off x="0" y="0"/>
            <a:ext cx="1376737" cy="6858000"/>
          </a:xfrm>
          <a:prstGeom prst="rect">
            <a:avLst/>
          </a:prstGeom>
          <a:solidFill>
            <a:srgbClr val="BC8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BC8F40"/>
              </a:solidFill>
            </a:endParaRPr>
          </a:p>
        </p:txBody>
      </p:sp>
    </p:spTree>
    <p:extLst>
      <p:ext uri="{BB962C8B-B14F-4D97-AF65-F5344CB8AC3E}">
        <p14:creationId xmlns:p14="http://schemas.microsoft.com/office/powerpoint/2010/main" val="380091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80" y="380756"/>
            <a:ext cx="11167012" cy="1325563"/>
          </a:xfrm>
        </p:spPr>
        <p:txBody>
          <a:bodyPr>
            <a:normAutofit/>
          </a:bodyPr>
          <a:lstStyle/>
          <a:p>
            <a:r>
              <a:rPr lang="en-GB" sz="3200" dirty="0">
                <a:solidFill>
                  <a:srgbClr val="002060"/>
                </a:solidFill>
                <a:latin typeface="+mn-lt"/>
              </a:rPr>
              <a:t>Dealing with guilt</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843280" y="1825625"/>
            <a:ext cx="10510520" cy="4351338"/>
          </a:xfrm>
        </p:spPr>
        <p:txBody>
          <a:bodyPr>
            <a:normAutofit/>
          </a:bodyPr>
          <a:lstStyle/>
          <a:p>
            <a:r>
              <a:rPr lang="en-GB" sz="2000" dirty="0">
                <a:latin typeface="+mn-lt"/>
              </a:rPr>
              <a:t> </a:t>
            </a:r>
            <a:r>
              <a:rPr lang="en-GB" sz="2000" dirty="0">
                <a:latin typeface="Arial" panose="020B0604020202020204" pitchFamily="34" charset="0"/>
                <a:cs typeface="Arial" panose="020B0604020202020204" pitchFamily="34" charset="0"/>
              </a:rPr>
              <a:t>Accepting that not everything can be controlled is a powerful relief from guilt.</a:t>
            </a:r>
          </a:p>
          <a:p>
            <a:pPr marL="0" indent="0">
              <a:buNone/>
            </a:pPr>
            <a:r>
              <a:rPr lang="en-GB" sz="2000" dirty="0">
                <a:latin typeface="Arial" panose="020B0604020202020204" pitchFamily="34" charset="0"/>
                <a:cs typeface="Arial" panose="020B0604020202020204" pitchFamily="34" charset="0"/>
              </a:rPr>
              <a:t>Guilt often creates the illusion: "If</a:t>
            </a:r>
            <a:r>
              <a:rPr lang="en-GB" sz="2000" i="1" dirty="0">
                <a:latin typeface="Arial" panose="020B0604020202020204" pitchFamily="34" charset="0"/>
                <a:cs typeface="Arial" panose="020B0604020202020204" pitchFamily="34" charset="0"/>
              </a:rPr>
              <a:t> I had done more, said it better, acted differently — I could have controlled the outcome.”</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This belief can become a trap:</a:t>
            </a:r>
          </a:p>
          <a:p>
            <a:r>
              <a:rPr lang="en-GB" sz="2000" dirty="0">
                <a:latin typeface="Arial" panose="020B0604020202020204" pitchFamily="34" charset="0"/>
                <a:cs typeface="Arial" panose="020B0604020202020204" pitchFamily="34" charset="0"/>
              </a:rPr>
              <a:t>It keeps guilt alive</a:t>
            </a:r>
          </a:p>
          <a:p>
            <a:r>
              <a:rPr lang="en-GB" sz="2000" dirty="0">
                <a:latin typeface="Arial" panose="020B0604020202020204" pitchFamily="34" charset="0"/>
                <a:cs typeface="Arial" panose="020B0604020202020204" pitchFamily="34" charset="0"/>
              </a:rPr>
              <a:t>It overestimates personal power</a:t>
            </a:r>
          </a:p>
          <a:p>
            <a:r>
              <a:rPr lang="en-GB" sz="2000" dirty="0">
                <a:latin typeface="Arial" panose="020B0604020202020204" pitchFamily="34" charset="0"/>
                <a:cs typeface="Arial" panose="020B0604020202020204" pitchFamily="34" charset="0"/>
              </a:rPr>
              <a:t>It underestimates reality and complexity</a:t>
            </a:r>
          </a:p>
          <a:p>
            <a:endParaRPr lang="en-GB" sz="2000" dirty="0">
              <a:latin typeface="+mn-lt"/>
            </a:endParaRPr>
          </a:p>
        </p:txBody>
      </p:sp>
    </p:spTree>
    <p:extLst>
      <p:ext uri="{BB962C8B-B14F-4D97-AF65-F5344CB8AC3E}">
        <p14:creationId xmlns:p14="http://schemas.microsoft.com/office/powerpoint/2010/main" val="284133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80" y="380756"/>
            <a:ext cx="11167012" cy="1325563"/>
          </a:xfrm>
        </p:spPr>
        <p:txBody>
          <a:bodyPr>
            <a:normAutofit/>
          </a:bodyPr>
          <a:lstStyle/>
          <a:p>
            <a:r>
              <a:rPr lang="en-GB" sz="3200" dirty="0">
                <a:solidFill>
                  <a:srgbClr val="002060"/>
                </a:solidFill>
                <a:latin typeface="+mn-lt"/>
              </a:rPr>
              <a:t>Dealing with guilt</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843280" y="1825625"/>
            <a:ext cx="10510520" cy="4351338"/>
          </a:xfrm>
        </p:spPr>
        <p:txBody>
          <a:bodyPr>
            <a:normAutofit/>
          </a:bodyPr>
          <a:lstStyle/>
          <a:p>
            <a:r>
              <a:rPr lang="en-GB" sz="2000" dirty="0">
                <a:latin typeface="+mn-lt"/>
              </a:rPr>
              <a:t> </a:t>
            </a:r>
            <a:r>
              <a:rPr lang="en-GB" sz="2000" dirty="0">
                <a:latin typeface="Arial" panose="020B0604020202020204" pitchFamily="34" charset="0"/>
                <a:cs typeface="Arial" panose="020B0604020202020204" pitchFamily="34" charset="0"/>
              </a:rPr>
              <a:t>One of the most effective ways to reduce guilt is to be honest about </a:t>
            </a:r>
            <a:r>
              <a:rPr lang="en-GB" sz="2000" b="1" dirty="0">
                <a:latin typeface="Arial" panose="020B0604020202020204" pitchFamily="34" charset="0"/>
                <a:cs typeface="Arial" panose="020B0604020202020204" pitchFamily="34" charset="0"/>
              </a:rPr>
              <a:t>what is truly your responsibility — and what is not</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When you learn how to recognise and tolerate your own difficult emotions, guilt loses its power.</a:t>
            </a:r>
          </a:p>
          <a:p>
            <a:r>
              <a:rPr lang="en-GB" sz="2000" dirty="0">
                <a:latin typeface="Arial" panose="020B0604020202020204" pitchFamily="34" charset="0"/>
                <a:cs typeface="Arial" panose="020B0604020202020204" pitchFamily="34" charset="0"/>
              </a:rPr>
              <a:t>Are you more of a ‘’Rescuer’’ or a ‘’coach’’?</a:t>
            </a:r>
          </a:p>
          <a:p>
            <a:r>
              <a:rPr lang="en-GB" sz="2000" dirty="0">
                <a:latin typeface="Arial" panose="020B0604020202020204" pitchFamily="34" charset="0"/>
                <a:cs typeface="Arial" panose="020B0604020202020204" pitchFamily="34" charset="0"/>
              </a:rPr>
              <a:t>Define to yourself in which situation you are a protector or a guide. You will notice that some responsibilities may go away.</a:t>
            </a:r>
          </a:p>
          <a:p>
            <a:endParaRPr lang="en-GB" sz="2000" dirty="0">
              <a:latin typeface="+mn-lt"/>
            </a:endParaRPr>
          </a:p>
        </p:txBody>
      </p:sp>
    </p:spTree>
    <p:extLst>
      <p:ext uri="{BB962C8B-B14F-4D97-AF65-F5344CB8AC3E}">
        <p14:creationId xmlns:p14="http://schemas.microsoft.com/office/powerpoint/2010/main" val="182754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80" y="380756"/>
            <a:ext cx="11167012" cy="1325563"/>
          </a:xfrm>
        </p:spPr>
        <p:txBody>
          <a:bodyPr>
            <a:normAutofit/>
          </a:bodyPr>
          <a:lstStyle/>
          <a:p>
            <a:r>
              <a:rPr lang="en-GB" sz="3200" dirty="0">
                <a:solidFill>
                  <a:srgbClr val="002060"/>
                </a:solidFill>
                <a:latin typeface="+mn-lt"/>
              </a:rPr>
              <a:t>Assess your skills as a leader</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843280" y="1825625"/>
            <a:ext cx="10510520" cy="4351338"/>
          </a:xfrm>
        </p:spPr>
        <p:txBody>
          <a:bodyPr>
            <a:normAutofit/>
          </a:bodyPr>
          <a:lstStyle/>
          <a:p>
            <a:r>
              <a:rPr lang="en-GB" sz="2000" dirty="0">
                <a:latin typeface="+mn-lt"/>
              </a:rPr>
              <a:t> </a:t>
            </a:r>
            <a:r>
              <a:rPr lang="en-GB" sz="2000" dirty="0">
                <a:latin typeface="Arial" panose="020B0604020202020204" pitchFamily="34" charset="0"/>
                <a:cs typeface="Arial" panose="020B0604020202020204" pitchFamily="34" charset="0"/>
              </a:rPr>
              <a:t>Think about the worst supervisor or boss you’ve ever worked for. Spend a few minutes thinking about what made that person a bad leader. List all the descriptive words you can come up with such as ‘’rude’’, ‘’inconsistent’’, or ‘’demanding’’. After think about the best superiors you’ve  ever had. Now assess how each of supervisor affected you the way you worked. </a:t>
            </a:r>
          </a:p>
          <a:p>
            <a:r>
              <a:rPr lang="en-GB" sz="2000" dirty="0">
                <a:latin typeface="Arial" panose="020B0604020202020204" pitchFamily="34" charset="0"/>
                <a:cs typeface="Arial" panose="020B0604020202020204" pitchFamily="34" charset="0"/>
              </a:rPr>
              <a:t>Think about how could you implement some of the leadership skills in you parenting style.</a:t>
            </a:r>
          </a:p>
          <a:p>
            <a:endParaRPr lang="en-GB" sz="2000" dirty="0">
              <a:latin typeface="+mn-lt"/>
            </a:endParaRPr>
          </a:p>
        </p:txBody>
      </p:sp>
    </p:spTree>
    <p:extLst>
      <p:ext uri="{BB962C8B-B14F-4D97-AF65-F5344CB8AC3E}">
        <p14:creationId xmlns:p14="http://schemas.microsoft.com/office/powerpoint/2010/main" val="66367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80" y="380756"/>
            <a:ext cx="11167012" cy="1325563"/>
          </a:xfrm>
        </p:spPr>
        <p:txBody>
          <a:bodyPr>
            <a:normAutofit/>
          </a:bodyPr>
          <a:lstStyle/>
          <a:p>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843280" y="1825625"/>
            <a:ext cx="10510520" cy="4351338"/>
          </a:xfrm>
        </p:spPr>
        <p:txBody>
          <a:bodyPr>
            <a:normAutofit/>
          </a:bodyPr>
          <a:lstStyle/>
          <a:p>
            <a:r>
              <a:rPr lang="en-GB" sz="2000" dirty="0">
                <a:latin typeface="Arial" panose="020B0604020202020204" pitchFamily="34" charset="0"/>
                <a:cs typeface="Arial" panose="020B0604020202020204" pitchFamily="34" charset="0"/>
              </a:rPr>
              <a:t>To be understanding and compassionate with your child, you must first be understanding and compassionate with yourself.</a:t>
            </a:r>
          </a:p>
          <a:p>
            <a:r>
              <a:rPr lang="en-GB" sz="2000" dirty="0">
                <a:latin typeface="Arial" panose="020B0604020202020204" pitchFamily="34" charset="0"/>
                <a:cs typeface="Arial" panose="020B0604020202020204" pitchFamily="34" charset="0"/>
              </a:rPr>
              <a:t>Children don’t need perfect parents. They need parents who can repair.</a:t>
            </a:r>
          </a:p>
          <a:p>
            <a:endParaRPr lang="en-GB" sz="2000" dirty="0">
              <a:latin typeface="+mn-lt"/>
            </a:endParaRPr>
          </a:p>
        </p:txBody>
      </p:sp>
    </p:spTree>
    <p:extLst>
      <p:ext uri="{BB962C8B-B14F-4D97-AF65-F5344CB8AC3E}">
        <p14:creationId xmlns:p14="http://schemas.microsoft.com/office/powerpoint/2010/main" val="8882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1F6C2C-9888-4E15-BFFD-73123CBBB399}"/>
              </a:ext>
            </a:extLst>
          </p:cNvPr>
          <p:cNvSpPr/>
          <p:nvPr/>
        </p:nvSpPr>
        <p:spPr>
          <a:xfrm>
            <a:off x="0" y="0"/>
            <a:ext cx="12192000" cy="6858000"/>
          </a:xfrm>
          <a:prstGeom prst="rect">
            <a:avLst/>
          </a:prstGeom>
          <a:solidFill>
            <a:srgbClr val="122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Picture 5" descr="Logo&#10;&#10;Description automatically generated">
            <a:extLst>
              <a:ext uri="{FF2B5EF4-FFF2-40B4-BE49-F238E27FC236}">
                <a16:creationId xmlns:a16="http://schemas.microsoft.com/office/drawing/2014/main" id="{1E3BD796-C52B-432E-BB37-1384BAD89E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0453" y="2217409"/>
            <a:ext cx="5071094" cy="2423182"/>
          </a:xfrm>
          <a:prstGeom prst="rect">
            <a:avLst/>
          </a:prstGeom>
        </p:spPr>
      </p:pic>
      <p:pic>
        <p:nvPicPr>
          <p:cNvPr id="7" name="Picture 6" descr="Text&#10;&#10;Description automatically generated">
            <a:extLst>
              <a:ext uri="{FF2B5EF4-FFF2-40B4-BE49-F238E27FC236}">
                <a16:creationId xmlns:a16="http://schemas.microsoft.com/office/drawing/2014/main" id="{392BE5BA-41C1-49AA-9C58-10E5360A3FD7}"/>
              </a:ext>
            </a:extLst>
          </p:cNvPr>
          <p:cNvPicPr>
            <a:picLocks noChangeAspect="1"/>
          </p:cNvPicPr>
          <p:nvPr/>
        </p:nvPicPr>
        <p:blipFill rotWithShape="1">
          <a:blip r:embed="rId3">
            <a:alphaModFix amt="8000"/>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5271" t="15730" r="43649" b="64030"/>
          <a:stretch/>
        </p:blipFill>
        <p:spPr>
          <a:xfrm>
            <a:off x="2818543" y="-41981"/>
            <a:ext cx="6554914" cy="6899981"/>
          </a:xfrm>
          <a:prstGeom prst="rect">
            <a:avLst/>
          </a:prstGeom>
        </p:spPr>
      </p:pic>
      <p:sp>
        <p:nvSpPr>
          <p:cNvPr id="8" name="TextBox 7">
            <a:extLst>
              <a:ext uri="{FF2B5EF4-FFF2-40B4-BE49-F238E27FC236}">
                <a16:creationId xmlns:a16="http://schemas.microsoft.com/office/drawing/2014/main" id="{766E1DD5-54ED-4BE7-8A03-3D0510227C38}"/>
              </a:ext>
            </a:extLst>
          </p:cNvPr>
          <p:cNvSpPr txBox="1"/>
          <p:nvPr/>
        </p:nvSpPr>
        <p:spPr>
          <a:xfrm>
            <a:off x="5084126" y="6178017"/>
            <a:ext cx="1609351" cy="400110"/>
          </a:xfrm>
          <a:prstGeom prst="rect">
            <a:avLst/>
          </a:prstGeom>
          <a:noFill/>
        </p:spPr>
        <p:txBody>
          <a:bodyPr wrap="none" rtlCol="0">
            <a:spAutoFit/>
          </a:bodyPr>
          <a:lstStyle/>
          <a:p>
            <a:r>
              <a:rPr lang="en-US" sz="2000" b="1" dirty="0">
                <a:solidFill>
                  <a:schemeClr val="bg1"/>
                </a:solidFill>
                <a:latin typeface="Roboto" pitchFamily="2" charset="0"/>
                <a:ea typeface="Roboto" pitchFamily="2" charset="0"/>
              </a:rPr>
              <a:t>www.ibsb.ro</a:t>
            </a:r>
            <a:endParaRPr lang="ro-RO" sz="2000" b="1" dirty="0">
              <a:solidFill>
                <a:schemeClr val="bg1"/>
              </a:solidFill>
              <a:latin typeface="Roboto" pitchFamily="2" charset="0"/>
              <a:ea typeface="Roboto" pitchFamily="2" charset="0"/>
            </a:endParaRPr>
          </a:p>
        </p:txBody>
      </p:sp>
      <p:sp>
        <p:nvSpPr>
          <p:cNvPr id="9" name="TextBox 8">
            <a:extLst>
              <a:ext uri="{FF2B5EF4-FFF2-40B4-BE49-F238E27FC236}">
                <a16:creationId xmlns:a16="http://schemas.microsoft.com/office/drawing/2014/main" id="{766E1DD5-54ED-4BE7-8A03-3D0510227C38}"/>
              </a:ext>
            </a:extLst>
          </p:cNvPr>
          <p:cNvSpPr txBox="1"/>
          <p:nvPr/>
        </p:nvSpPr>
        <p:spPr>
          <a:xfrm>
            <a:off x="4362421" y="617699"/>
            <a:ext cx="3052759" cy="830997"/>
          </a:xfrm>
          <a:prstGeom prst="rect">
            <a:avLst/>
          </a:prstGeom>
          <a:noFill/>
        </p:spPr>
        <p:txBody>
          <a:bodyPr wrap="none" rtlCol="0">
            <a:spAutoFit/>
          </a:bodyPr>
          <a:lstStyle/>
          <a:p>
            <a:r>
              <a:rPr lang="en-US" sz="4800" b="1" dirty="0">
                <a:solidFill>
                  <a:schemeClr val="bg1"/>
                </a:solidFill>
                <a:latin typeface="Roboto" pitchFamily="2" charset="0"/>
                <a:ea typeface="Roboto" pitchFamily="2" charset="0"/>
              </a:rPr>
              <a:t>Thank you</a:t>
            </a:r>
            <a:endParaRPr lang="ro-RO" sz="4800" b="1"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25919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078"/>
            <a:ext cx="7188200" cy="1321435"/>
          </a:xfrm>
        </p:spPr>
        <p:txBody>
          <a:bodyPr>
            <a:normAutofit/>
          </a:bodyPr>
          <a:lstStyle/>
          <a:p>
            <a:r>
              <a:rPr lang="en-GB" sz="3600" dirty="0">
                <a:solidFill>
                  <a:srgbClr val="002060"/>
                </a:solidFill>
                <a:latin typeface="Arial" panose="020B0604020202020204" pitchFamily="34" charset="0"/>
                <a:cs typeface="Arial" panose="020B0604020202020204" pitchFamily="34" charset="0"/>
              </a:rPr>
              <a:t>Design the perfect parent:</a:t>
            </a:r>
          </a:p>
        </p:txBody>
      </p:sp>
      <p:sp>
        <p:nvSpPr>
          <p:cNvPr id="3" name="Content Placeholder 2"/>
          <p:cNvSpPr>
            <a:spLocks noGrp="1"/>
          </p:cNvSpPr>
          <p:nvPr>
            <p:ph idx="1"/>
          </p:nvPr>
        </p:nvSpPr>
        <p:spPr>
          <a:xfrm>
            <a:off x="838200" y="2824480"/>
            <a:ext cx="10515600" cy="2905442"/>
          </a:xfrm>
        </p:spPr>
        <p:txBody>
          <a:bodyPr>
            <a:normAutofit/>
          </a:bodyPr>
          <a:lstStyle/>
          <a:p>
            <a:r>
              <a:rPr lang="en-GB" sz="2000" dirty="0">
                <a:latin typeface="Arial" panose="020B0604020202020204" pitchFamily="34" charset="0"/>
                <a:cs typeface="Arial" panose="020B0604020202020204" pitchFamily="34" charset="0"/>
              </a:rPr>
              <a:t>List the qualities of a perfect parent without filtering your ideas.</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82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mn-lt"/>
            </a:endParaRPr>
          </a:p>
        </p:txBody>
      </p:sp>
      <p:sp>
        <p:nvSpPr>
          <p:cNvPr id="3" name="Content Placeholder 2"/>
          <p:cNvSpPr>
            <a:spLocks noGrp="1"/>
          </p:cNvSpPr>
          <p:nvPr>
            <p:ph idx="1"/>
          </p:nvPr>
        </p:nvSpPr>
        <p:spPr>
          <a:xfrm>
            <a:off x="838200" y="2174239"/>
            <a:ext cx="10515600" cy="3890963"/>
          </a:xfrm>
        </p:spPr>
        <p:txBody>
          <a:bodyPr>
            <a:normAutofit/>
          </a:bodyPr>
          <a:lstStyle/>
          <a:p>
            <a:r>
              <a:rPr lang="en-GB" sz="2000" dirty="0">
                <a:latin typeface="Arial" panose="020B0604020202020204" pitchFamily="34" charset="0"/>
                <a:cs typeface="Arial" panose="020B0604020202020204" pitchFamily="34" charset="0"/>
              </a:rPr>
              <a:t>Is this a human being or a superhero?</a:t>
            </a:r>
          </a:p>
          <a:p>
            <a:r>
              <a:rPr lang="en-GB" sz="2000" dirty="0">
                <a:latin typeface="Arial" panose="020B0604020202020204" pitchFamily="34" charset="0"/>
                <a:cs typeface="Arial" panose="020B0604020202020204" pitchFamily="34" charset="0"/>
              </a:rPr>
              <a:t>Could any child realistically have this parent?</a:t>
            </a:r>
          </a:p>
          <a:p>
            <a:r>
              <a:rPr lang="en-GB" sz="2000" dirty="0">
                <a:latin typeface="Arial" panose="020B0604020202020204" pitchFamily="34" charset="0"/>
                <a:cs typeface="Arial" panose="020B0604020202020204" pitchFamily="34" charset="0"/>
              </a:rPr>
              <a:t>What happens emotionally when you compare yourself to an impossible standard?</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Much of what parents experience as guilt is not moral failure, but the emotional price of unrealistic ideals.</a:t>
            </a:r>
          </a:p>
          <a:p>
            <a:pPr marL="0" indent="0">
              <a:buNone/>
            </a:pPr>
            <a:endParaRPr lang="en-GB" sz="2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73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1879599"/>
            <a:ext cx="10256520" cy="3789363"/>
          </a:xfrm>
        </p:spPr>
        <p:txBody>
          <a:bodyPr>
            <a:normAutofit/>
          </a:bodyPr>
          <a:lstStyle/>
          <a:p>
            <a:r>
              <a:rPr lang="en-GB" sz="2000" dirty="0">
                <a:latin typeface="Arial" panose="020B0604020202020204" pitchFamily="34" charset="0"/>
                <a:cs typeface="Arial" panose="020B0604020202020204" pitchFamily="34" charset="0"/>
              </a:rPr>
              <a:t>Recall a time you felt guilty regarding your child </a:t>
            </a:r>
          </a:p>
          <a:p>
            <a:r>
              <a:rPr lang="en-GB" sz="2000" dirty="0">
                <a:latin typeface="Arial" panose="020B0604020202020204" pitchFamily="34" charset="0"/>
                <a:cs typeface="Arial" panose="020B0604020202020204" pitchFamily="34" charset="0"/>
              </a:rPr>
              <a:t>Ask yourself: ‘’what value of mine is hidden underneath this guilt?’’/ ‘’what small, realistic action could honour this value without self-punishment?’’</a:t>
            </a:r>
          </a:p>
          <a:p>
            <a:pPr marL="0" indent="0">
              <a:buNone/>
            </a:pPr>
            <a:r>
              <a:rPr lang="en-GB" sz="2000" dirty="0">
                <a:latin typeface="Arial" panose="020B0604020202020204" pitchFamily="34" charset="0"/>
                <a:cs typeface="Arial" panose="020B0604020202020204" pitchFamily="34" charset="0"/>
              </a:rPr>
              <a:t>Example: ‘’I’m a bad parent’’</a:t>
            </a:r>
            <a:r>
              <a:rPr lang="en-GB" sz="2000" dirty="0">
                <a:latin typeface="Arial" panose="020B0604020202020204" pitchFamily="34" charset="0"/>
                <a:cs typeface="Arial" panose="020B0604020202020204" pitchFamily="34" charset="0"/>
                <a:sym typeface="Wingdings" panose="05000000000000000000" pitchFamily="2" charset="2"/>
              </a:rPr>
              <a:t>’’ Connection matters to me; what’s one small step I can take?’’</a:t>
            </a:r>
            <a:endParaRPr lang="en-GB" sz="1800" dirty="0"/>
          </a:p>
        </p:txBody>
      </p:sp>
    </p:spTree>
    <p:extLst>
      <p:ext uri="{BB962C8B-B14F-4D97-AF65-F5344CB8AC3E}">
        <p14:creationId xmlns:p14="http://schemas.microsoft.com/office/powerpoint/2010/main" val="42191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380756"/>
            <a:ext cx="11227972" cy="1325563"/>
          </a:xfrm>
        </p:spPr>
        <p:txBody>
          <a:bodyPr>
            <a:normAutofit/>
          </a:bodyPr>
          <a:lstStyle/>
          <a:p>
            <a:r>
              <a:rPr lang="en-GB" sz="3200" dirty="0">
                <a:solidFill>
                  <a:srgbClr val="002060"/>
                </a:solidFill>
                <a:latin typeface="+mn-lt"/>
              </a:rPr>
              <a:t>GUILT</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782320" y="1825625"/>
            <a:ext cx="10571480" cy="4351338"/>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GB" sz="2000" dirty="0">
                <a:latin typeface="Arial" panose="020B0604020202020204" pitchFamily="34" charset="0"/>
                <a:cs typeface="Arial" panose="020B0604020202020204" pitchFamily="34" charset="0"/>
              </a:rPr>
              <a:t> Emotions are our internal guidance system—they signal what matters to us and where attention is needed. When we listen and reflect, emotions can support personal growth; when they control our behaviour, they can lead us away from the responses we truly want to model.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rgbClr val="002060"/>
                </a:solidFill>
                <a:effectLst/>
                <a:latin typeface="Arial" panose="020B0604020202020204" pitchFamily="34" charset="0"/>
              </a:rPr>
              <a:t>In general, guilt signals empathy and the ability to understand situations from different perspectives.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2000" dirty="0">
                <a:latin typeface="Arial" panose="020B0604020202020204" pitchFamily="34" charset="0"/>
                <a:cs typeface="Arial" panose="020B0604020202020204" pitchFamily="34" charset="0"/>
              </a:rPr>
              <a:t> The problem is not the emotion but how we respond to it.</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1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380756"/>
            <a:ext cx="11349892" cy="1325563"/>
          </a:xfrm>
        </p:spPr>
        <p:txBody>
          <a:bodyPr>
            <a:normAutofit/>
          </a:bodyPr>
          <a:lstStyle/>
          <a:p>
            <a:r>
              <a:rPr lang="en-GB" sz="3200" dirty="0">
                <a:solidFill>
                  <a:srgbClr val="002060"/>
                </a:solidFill>
                <a:latin typeface="+mn-lt"/>
              </a:rPr>
              <a:t>GUILT</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660400" y="1825625"/>
            <a:ext cx="10693401" cy="4351338"/>
          </a:xfrm>
        </p:spPr>
        <p:txBody>
          <a:bodyPr>
            <a:norm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002060"/>
                </a:solidFill>
                <a:effectLst/>
                <a:latin typeface="Arial" panose="020B0604020202020204" pitchFamily="34" charset="0"/>
              </a:rPr>
              <a:t>Guilt is the feeling that arises when our actions do not align with our personal values or principles — the inner voice that says, </a:t>
            </a:r>
            <a:r>
              <a:rPr kumimoji="0" lang="en-US" altLang="en-US" sz="2000" b="0" i="1" u="none" strike="noStrike" cap="none" normalizeH="0" baseline="0" dirty="0">
                <a:ln>
                  <a:noFill/>
                </a:ln>
                <a:solidFill>
                  <a:srgbClr val="002060"/>
                </a:solidFill>
                <a:effectLst/>
                <a:latin typeface="Arial" panose="020B0604020202020204" pitchFamily="34" charset="0"/>
              </a:rPr>
              <a:t>“This isn’t who I want to be.”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rgbClr val="002060"/>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rgbClr val="002060"/>
                </a:solidFill>
                <a:effectLst/>
                <a:latin typeface="Arial" panose="020B0604020202020204" pitchFamily="34" charset="0"/>
              </a:rPr>
              <a:t>Becoming aware of your own values helps you understand what your guilt is pointing to.</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rgbClr val="002060"/>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rgbClr val="002060"/>
                </a:solidFill>
                <a:effectLst/>
                <a:latin typeface="Arial" panose="020B0604020202020204" pitchFamily="34" charset="0"/>
              </a:rPr>
              <a:t>Although often labeled as a “negative” emotion, guilt has an important purpose: it creates discomfort that motivates reflection and change. Without discomfort, there is little reason to grow or do things differently.</a:t>
            </a:r>
          </a:p>
          <a:p>
            <a:endParaRPr lang="en-GB" sz="2000" dirty="0">
              <a:latin typeface="+mn-lt"/>
            </a:endParaRPr>
          </a:p>
        </p:txBody>
      </p:sp>
    </p:spTree>
    <p:extLst>
      <p:ext uri="{BB962C8B-B14F-4D97-AF65-F5344CB8AC3E}">
        <p14:creationId xmlns:p14="http://schemas.microsoft.com/office/powerpoint/2010/main" val="135734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80756"/>
            <a:ext cx="11360052" cy="1325563"/>
          </a:xfrm>
        </p:spPr>
        <p:txBody>
          <a:bodyPr>
            <a:normAutofit/>
          </a:bodyPr>
          <a:lstStyle/>
          <a:p>
            <a:r>
              <a:rPr lang="en-GB" sz="3200" dirty="0">
                <a:solidFill>
                  <a:srgbClr val="002060"/>
                </a:solidFill>
                <a:latin typeface="+mn-lt"/>
              </a:rPr>
              <a:t>GUILT</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650240" y="1825625"/>
            <a:ext cx="10703560" cy="4351338"/>
          </a:xfrm>
        </p:spPr>
        <p:txBody>
          <a:bodyPr>
            <a:normAutofit/>
          </a:bodyPr>
          <a:lstStyle/>
          <a:p>
            <a:r>
              <a:rPr lang="en-GB" sz="2000" dirty="0">
                <a:latin typeface="Arial" panose="020B0604020202020204" pitchFamily="34" charset="0"/>
                <a:cs typeface="Arial" panose="020B0604020202020204" pitchFamily="34" charset="0"/>
              </a:rPr>
              <a:t>When you can’t prevent your child from experiencing pain and discomfort.</a:t>
            </a:r>
          </a:p>
          <a:p>
            <a:r>
              <a:rPr lang="en-GB" sz="2000" dirty="0">
                <a:latin typeface="Arial" panose="020B0604020202020204" pitchFamily="34" charset="0"/>
                <a:cs typeface="Arial" panose="020B0604020202020204" pitchFamily="34" charset="0"/>
              </a:rPr>
              <a:t>When your response to your child is stronger than you meant.</a:t>
            </a:r>
          </a:p>
          <a:p>
            <a:r>
              <a:rPr lang="en-GB" sz="2000" dirty="0">
                <a:latin typeface="Arial" panose="020B0604020202020204" pitchFamily="34" charset="0"/>
                <a:cs typeface="Arial" panose="020B0604020202020204" pitchFamily="34" charset="0"/>
              </a:rPr>
              <a:t>Holding unrealistic beliefs: a child should never face suffering; childhood should be only about happiness; a child should not face challenges .</a:t>
            </a:r>
          </a:p>
          <a:p>
            <a:r>
              <a:rPr lang="en-GB" sz="2000" dirty="0">
                <a:latin typeface="Arial" panose="020B0604020202020204" pitchFamily="34" charset="0"/>
                <a:cs typeface="Arial" panose="020B0604020202020204" pitchFamily="34" charset="0"/>
              </a:rPr>
              <a:t>Making major life decisions (moving to another country/divorce etc.).</a:t>
            </a:r>
          </a:p>
          <a:p>
            <a:r>
              <a:rPr lang="en-GB" sz="2000" dirty="0">
                <a:latin typeface="Arial" panose="020B0604020202020204" pitchFamily="34" charset="0"/>
                <a:cs typeface="Arial" panose="020B0604020202020204" pitchFamily="34" charset="0"/>
              </a:rPr>
              <a:t>Parenting a child with special needs.</a:t>
            </a:r>
          </a:p>
          <a:p>
            <a:r>
              <a:rPr lang="en-GB" sz="2000" dirty="0">
                <a:latin typeface="Arial" panose="020B0604020202020204" pitchFamily="34" charset="0"/>
                <a:cs typeface="Arial" panose="020B0604020202020204" pitchFamily="34" charset="0"/>
              </a:rPr>
              <a:t>When you are not spending enough time with your child. </a:t>
            </a:r>
          </a:p>
          <a:p>
            <a:endParaRPr lang="en-GB" sz="2000" dirty="0">
              <a:latin typeface="+mn-lt"/>
            </a:endParaRPr>
          </a:p>
        </p:txBody>
      </p:sp>
    </p:spTree>
    <p:extLst>
      <p:ext uri="{BB962C8B-B14F-4D97-AF65-F5344CB8AC3E}">
        <p14:creationId xmlns:p14="http://schemas.microsoft.com/office/powerpoint/2010/main" val="387877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380756"/>
            <a:ext cx="11309252" cy="1325563"/>
          </a:xfrm>
        </p:spPr>
        <p:txBody>
          <a:bodyPr>
            <a:normAutofit/>
          </a:bodyPr>
          <a:lstStyle/>
          <a:p>
            <a:r>
              <a:rPr lang="en-GB" sz="3200" dirty="0">
                <a:solidFill>
                  <a:srgbClr val="002060"/>
                </a:solidFill>
                <a:latin typeface="+mn-lt"/>
              </a:rPr>
              <a:t>Guilt can lead to:</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701040" y="1825625"/>
            <a:ext cx="10652760" cy="4351338"/>
          </a:xfrm>
        </p:spPr>
        <p:txBody>
          <a:bodyPr>
            <a:normAutofit/>
          </a:bodyPr>
          <a:lstStyle/>
          <a:p>
            <a:r>
              <a:rPr lang="en-GB" sz="2000" dirty="0">
                <a:latin typeface="Arial" panose="020B0604020202020204" pitchFamily="34" charset="0"/>
                <a:cs typeface="Arial" panose="020B0604020202020204" pitchFamily="34" charset="0"/>
              </a:rPr>
              <a:t>Overdoing/overcompensating (allowing children do whatever they want, lack of consistent discipline).</a:t>
            </a:r>
          </a:p>
          <a:p>
            <a:r>
              <a:rPr lang="en-GB" sz="2000" dirty="0">
                <a:latin typeface="Arial" panose="020B0604020202020204" pitchFamily="34" charset="0"/>
                <a:cs typeface="Arial" panose="020B0604020202020204" pitchFamily="34" charset="0"/>
              </a:rPr>
              <a:t>Anger outburst </a:t>
            </a:r>
          </a:p>
          <a:p>
            <a:r>
              <a:rPr lang="en-GB" sz="2000" dirty="0">
                <a:latin typeface="Arial" panose="020B0604020202020204" pitchFamily="34" charset="0"/>
                <a:cs typeface="Arial" panose="020B0604020202020204" pitchFamily="34" charset="0"/>
              </a:rPr>
              <a:t>Avoid or minimize their child’s difficult emotions in order to reduce their own discomfort, which may result in stronger or less patient reactions toward both the child and themselves.</a:t>
            </a:r>
          </a:p>
          <a:p>
            <a:r>
              <a:rPr lang="en-GB" sz="2000" dirty="0">
                <a:latin typeface="Arial" panose="020B0604020202020204" pitchFamily="34" charset="0"/>
                <a:cs typeface="Arial" panose="020B0604020202020204" pitchFamily="34" charset="0"/>
              </a:rPr>
              <a:t>Feeling out of control. (attempting to control the child instead of learning how to self-regulate )</a:t>
            </a:r>
          </a:p>
          <a:p>
            <a:r>
              <a:rPr lang="en-GB" sz="2000" dirty="0">
                <a:latin typeface="Arial" panose="020B0604020202020204" pitchFamily="34" charset="0"/>
                <a:cs typeface="Arial" panose="020B0604020202020204" pitchFamily="34" charset="0"/>
              </a:rPr>
              <a:t>Anxiety /Depression / other Mental Health Problems</a:t>
            </a:r>
          </a:p>
          <a:p>
            <a:pPr marL="0" indent="0">
              <a:buNone/>
            </a:pPr>
            <a:endParaRPr lang="en-GB" sz="2000" dirty="0">
              <a:latin typeface="+mn-lt"/>
            </a:endParaRPr>
          </a:p>
        </p:txBody>
      </p:sp>
    </p:spTree>
    <p:extLst>
      <p:ext uri="{BB962C8B-B14F-4D97-AF65-F5344CB8AC3E}">
        <p14:creationId xmlns:p14="http://schemas.microsoft.com/office/powerpoint/2010/main" val="429394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380756"/>
            <a:ext cx="11217812" cy="1325563"/>
          </a:xfrm>
        </p:spPr>
        <p:txBody>
          <a:bodyPr>
            <a:normAutofit/>
          </a:bodyPr>
          <a:lstStyle/>
          <a:p>
            <a:r>
              <a:rPr lang="en-GB" sz="3200" dirty="0">
                <a:solidFill>
                  <a:srgbClr val="002060"/>
                </a:solidFill>
                <a:latin typeface="+mn-lt"/>
              </a:rPr>
              <a:t>Parental guilt: sometimes it has deeper roots</a:t>
            </a:r>
            <a:endParaRPr lang="en-GB" sz="3200" b="1" dirty="0">
              <a:solidFill>
                <a:srgbClr val="002060"/>
              </a:solidFill>
              <a:latin typeface="+mn-lt"/>
              <a:ea typeface="Roboto" pitchFamily="2" charset="0"/>
              <a:cs typeface="+mn-cs"/>
            </a:endParaRPr>
          </a:p>
        </p:txBody>
      </p:sp>
      <p:sp>
        <p:nvSpPr>
          <p:cNvPr id="3" name="Content Placeholder 2"/>
          <p:cNvSpPr>
            <a:spLocks noGrp="1"/>
          </p:cNvSpPr>
          <p:nvPr>
            <p:ph idx="1"/>
          </p:nvPr>
        </p:nvSpPr>
        <p:spPr>
          <a:xfrm>
            <a:off x="792480" y="1825625"/>
            <a:ext cx="10292080" cy="4351338"/>
          </a:xfrm>
        </p:spPr>
        <p:txBody>
          <a:bodyPr>
            <a:normAutofit/>
          </a:bodyPr>
          <a:lstStyle/>
          <a:p>
            <a:r>
              <a:rPr lang="en-GB" sz="2000" dirty="0">
                <a:latin typeface="Arial" panose="020B0604020202020204" pitchFamily="34" charset="0"/>
                <a:cs typeface="Arial" panose="020B0604020202020204" pitchFamily="34" charset="0"/>
              </a:rPr>
              <a:t>Parental guilt doesn’t always come from something being done wrong as a parent.</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For many people, guilt is a feeling learned </a:t>
            </a:r>
            <a:r>
              <a:rPr lang="en-GB" sz="2000" b="1" dirty="0">
                <a:latin typeface="Arial" panose="020B0604020202020204" pitchFamily="34" charset="0"/>
                <a:cs typeface="Arial" panose="020B0604020202020204" pitchFamily="34" charset="0"/>
              </a:rPr>
              <a:t>long before becoming a parent</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Some individuals grew up feeling responsible for the emotions of adults around them;</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their sadness, stress, or disappointment</a:t>
            </a:r>
          </a:p>
          <a:p>
            <a:r>
              <a:rPr lang="en-GB" sz="2000" dirty="0">
                <a:latin typeface="Arial" panose="020B0604020202020204" pitchFamily="34" charset="0"/>
                <a:cs typeface="Arial" panose="020B0604020202020204" pitchFamily="34" charset="0"/>
              </a:rPr>
              <a:t>As children, they may have learned:</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“If someone feels bad, it’s my fault.”</a:t>
            </a:r>
          </a:p>
          <a:p>
            <a:r>
              <a:rPr lang="en-GB" sz="2000" dirty="0">
                <a:latin typeface="Arial" panose="020B0604020202020204" pitchFamily="34" charset="0"/>
                <a:cs typeface="Arial" panose="020B0604020202020204" pitchFamily="34" charset="0"/>
              </a:rPr>
              <a:t>Often, parental guilt is an </a:t>
            </a:r>
            <a:r>
              <a:rPr lang="en-GB" sz="2000" b="1" dirty="0">
                <a:latin typeface="Arial" panose="020B0604020202020204" pitchFamily="34" charset="0"/>
                <a:cs typeface="Arial" panose="020B0604020202020204" pitchFamily="34" charset="0"/>
              </a:rPr>
              <a:t>old emotional pattern</a:t>
            </a:r>
            <a:r>
              <a:rPr lang="en-GB" sz="2000" dirty="0">
                <a:latin typeface="Arial" panose="020B0604020202020204" pitchFamily="34" charset="0"/>
                <a:cs typeface="Arial" panose="020B0604020202020204" pitchFamily="34" charset="0"/>
              </a:rPr>
              <a:t>, not a reflection of the present moment.</a:t>
            </a:r>
          </a:p>
          <a:p>
            <a:r>
              <a:rPr lang="en-GB" sz="2000" dirty="0">
                <a:latin typeface="Arial" panose="020B0604020202020204" pitchFamily="34" charset="0"/>
                <a:cs typeface="Arial" panose="020B0604020202020204" pitchFamily="34" charset="0"/>
              </a:rPr>
              <a:t>Later, as parents, this can show up as: Feeling guilty when your child is upset or frustrated/ Doubting yourself when setting limits /Confusing a child’s discomfort with being a “bad parent”.</a:t>
            </a:r>
          </a:p>
          <a:p>
            <a:endParaRPr lang="en-GB" sz="2000" dirty="0">
              <a:latin typeface="+mn-lt"/>
            </a:endParaRPr>
          </a:p>
        </p:txBody>
      </p:sp>
    </p:spTree>
    <p:extLst>
      <p:ext uri="{BB962C8B-B14F-4D97-AF65-F5344CB8AC3E}">
        <p14:creationId xmlns:p14="http://schemas.microsoft.com/office/powerpoint/2010/main" val="198365859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6583</TotalTime>
  <Words>894</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Roboto</vt:lpstr>
      <vt:lpstr>1_Custom Design</vt:lpstr>
      <vt:lpstr>Thriving as a Parent: Overcoming Guilt and Embracing Growth</vt:lpstr>
      <vt:lpstr>Design the perfect parent:</vt:lpstr>
      <vt:lpstr>PowerPoint Presentation</vt:lpstr>
      <vt:lpstr>PowerPoint Presentation</vt:lpstr>
      <vt:lpstr>GUILT</vt:lpstr>
      <vt:lpstr>GUILT</vt:lpstr>
      <vt:lpstr>GUILT</vt:lpstr>
      <vt:lpstr>Guilt can lead to:</vt:lpstr>
      <vt:lpstr>Parental guilt: sometimes it has deeper roots</vt:lpstr>
      <vt:lpstr>Dealing with guilt</vt:lpstr>
      <vt:lpstr>Dealing with guilt</vt:lpstr>
      <vt:lpstr>Assess your skills as a leader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Strîmbeanu</dc:creator>
  <cp:lastModifiedBy>Delia Ciobanu</cp:lastModifiedBy>
  <cp:revision>45</cp:revision>
  <dcterms:created xsi:type="dcterms:W3CDTF">2020-11-18T13:47:38Z</dcterms:created>
  <dcterms:modified xsi:type="dcterms:W3CDTF">2026-01-16T12:23:03Z</dcterms:modified>
</cp:coreProperties>
</file>